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AEADC02-E50F-4F0B-8431-F1EF7CB3CBA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4AF7FA0-5237-42F6-B20A-D9A382C5DF1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C18C14-8C62-4E30-9E91-F0529DF1647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335947-8966-4E08-A4B2-8B2CAD8CB9C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2E26DC0-84C6-42CD-8663-E746C0A9690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8B09A39-E0CA-4B6D-84C0-28A44D30C81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C5651A5-C73A-4DED-A9D6-EC1A6AA73B3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64ACB62-C0E4-4A0D-B6A1-4482F760D39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E6400CB-8094-42C5-A255-FC1781482E5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861B59D-2627-4F45-87F0-9DCDAB6E57A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C3F608A-EF51-4A49-9618-6F6C275FCCD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F8DF844-6866-4526-98F0-0CF341CF612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AE5E9FB-5492-49AF-9E79-C20132E401C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06B8B7D-166F-4DFC-843C-D47FE357DA2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07E29F-0F7C-49FA-AEB7-1A045154A1E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BA17991-FE26-426A-A12E-B86262E5623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F4AA0C5-B81B-4403-B0EC-8F97838A01C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F43033F-9086-41B4-8B93-91B0BBDB01E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69B82BA-E6D6-4916-A559-6BA693E2B2F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3D7FC5-55BE-4E85-A57C-F895F5FC9CE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61B9504-1B8D-4257-AFDC-D9A23C43278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17B17D2-E1A9-4931-8D53-10FA4F025E2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96980C6-3C2C-4D06-ACE4-F8DAAEF1EB6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9AB67E-4A9F-45F5-9E0E-F409B7CC96F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A821F8F7-0475-4B0B-B76E-99FD22C13F82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ftr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A1B30751-F6DA-42D3-96D4-1D3F4E3E0B2D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Прямоугольник 1"/>
          <p:cNvSpPr/>
          <p:nvPr/>
        </p:nvSpPr>
        <p:spPr>
          <a:xfrm>
            <a:off x="2362320" y="2220840"/>
            <a:ext cx="8555400" cy="90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533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Приемная кампания 2025</a:t>
            </a:r>
            <a:endParaRPr lang="ru-RU" sz="53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Прямоугольник 5"/>
          <p:cNvSpPr/>
          <p:nvPr/>
        </p:nvSpPr>
        <p:spPr>
          <a:xfrm>
            <a:off x="6288120" y="5126760"/>
            <a:ext cx="5763240" cy="147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22" name="Рисунок 21"/>
          <p:cNvPicPr/>
          <p:nvPr/>
        </p:nvPicPr>
        <p:blipFill>
          <a:blip r:embed="rId2"/>
          <a:stretch/>
        </p:blipFill>
        <p:spPr>
          <a:xfrm>
            <a:off x="11430000" y="0"/>
            <a:ext cx="75852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F029545-EB30-4065-9B1F-990B2A33E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125" y="0"/>
            <a:ext cx="4847749" cy="6858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 1"/>
          <p:cNvSpPr/>
          <p:nvPr/>
        </p:nvSpPr>
        <p:spPr>
          <a:xfrm>
            <a:off x="0" y="0"/>
            <a:ext cx="12191400" cy="10000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cap="all" spc="-1">
                <a:solidFill>
                  <a:srgbClr val="FFFFFF"/>
                </a:solidFill>
                <a:latin typeface="Century Gothic"/>
                <a:ea typeface="DejaVu Sans"/>
              </a:rPr>
              <a:t>ФЕДЕРАЛЬНЫЕ НПА</a:t>
            </a:r>
            <a:endParaRPr lang="ru-RU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Прямоугольник 2"/>
          <p:cNvSpPr/>
          <p:nvPr/>
        </p:nvSpPr>
        <p:spPr>
          <a:xfrm>
            <a:off x="609480" y="1600200"/>
            <a:ext cx="7619400" cy="502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DejaVu Sans"/>
              </a:rPr>
              <a:t>Федеральный закон от 29.12.2012 № 273-ФЗ «Об образовании в Российской Федерации»;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458 </a:t>
            </a:r>
            <a:r>
              <a:rPr lang="ru-RU" sz="1400" b="0" i="1" strike="noStrike" spc="-1">
                <a:solidFill>
                  <a:srgbClr val="002060"/>
                </a:solidFill>
                <a:latin typeface="Arial"/>
                <a:ea typeface="DejaVu Sans"/>
              </a:rPr>
              <a:t>(со всеми изменениями);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DejaVu Sans"/>
              </a:rPr>
              <a:t>Федеральный закон от 17.02.2023 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РФ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3"/>
          <p:cNvSpPr/>
          <p:nvPr/>
        </p:nvSpPr>
        <p:spPr>
          <a:xfrm>
            <a:off x="8534520" y="2666880"/>
            <a:ext cx="35805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26" name="Рисунок 21"/>
          <p:cNvPicPr/>
          <p:nvPr/>
        </p:nvPicPr>
        <p:blipFill>
          <a:blip r:embed="rId2"/>
          <a:stretch/>
        </p:blipFill>
        <p:spPr>
          <a:xfrm>
            <a:off x="11506320" y="0"/>
            <a:ext cx="68508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Прямоугольник 1"/>
          <p:cNvSpPr/>
          <p:nvPr/>
        </p:nvSpPr>
        <p:spPr>
          <a:xfrm>
            <a:off x="0" y="-76320"/>
            <a:ext cx="12191400" cy="10000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ОСОБЕННОСТИ ПРИЕМА В 1 КЛАСС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Прямоугольник 3"/>
          <p:cNvSpPr/>
          <p:nvPr/>
        </p:nvSpPr>
        <p:spPr>
          <a:xfrm>
            <a:off x="0" y="1143000"/>
            <a:ext cx="12191400" cy="60109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44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Обучение в начальной школе начинается с </a:t>
            </a:r>
            <a:r>
              <a:rPr lang="ru-RU" sz="2400" b="0" strike="noStrike" spc="-1">
                <a:solidFill>
                  <a:srgbClr val="C00000"/>
                </a:solidFill>
                <a:latin typeface="Arial"/>
                <a:ea typeface="DejaVu Sans"/>
              </a:rPr>
              <a:t>6 лет 6 месяцев </a:t>
            </a: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(при отсутствии противопоказаний по состоянию здоровья, но </a:t>
            </a:r>
            <a:r>
              <a:rPr lang="ru-RU" sz="2400" b="0" strike="noStrike" spc="-1">
                <a:solidFill>
                  <a:srgbClr val="C00000"/>
                </a:solidFill>
                <a:latin typeface="Arial"/>
                <a:ea typeface="DejaVu Sans"/>
              </a:rPr>
              <a:t>не позже 8 лет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400" b="1" strike="noStrike" spc="-1">
                <a:solidFill>
                  <a:srgbClr val="002060"/>
                </a:solidFill>
                <a:latin typeface="Arial"/>
                <a:ea typeface="DejaVu Sans"/>
              </a:rPr>
              <a:t>Для обучения в более раннем или позднем возрасте требуется: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38088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письменное заявление родителей (законных представителей)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38088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разрешение учредителя школы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400" b="1" strike="noStrike" spc="-1">
                <a:solidFill>
                  <a:srgbClr val="002060"/>
                </a:solidFill>
                <a:latin typeface="Arial"/>
                <a:ea typeface="DejaVu Sans"/>
              </a:rPr>
              <a:t>Запрещается проводить индивидуальный или конкурсный отбор </a:t>
            </a: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в любой форме </a:t>
            </a:r>
            <a:r>
              <a:rPr lang="ru-RU" sz="2400" b="0" i="1" strike="noStrike" spc="-1">
                <a:solidFill>
                  <a:srgbClr val="002060"/>
                </a:solidFill>
                <a:latin typeface="Arial"/>
                <a:ea typeface="DejaVu Sans"/>
              </a:rPr>
              <a:t>(статья 67 273-ФЗ «Об образовании в Российской Федерации)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DejaVu Sans"/>
              </a:rPr>
              <a:t>согласия родителей </a:t>
            </a:r>
            <a:r>
              <a:rPr lang="ru-RU" sz="2400" b="0" strike="noStrike" spc="-1">
                <a:solidFill>
                  <a:srgbClr val="002060"/>
                </a:solidFill>
                <a:latin typeface="Arial"/>
                <a:ea typeface="DejaVu Sans"/>
              </a:rPr>
              <a:t>(законных представителей) и </a:t>
            </a: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DejaVu Sans"/>
              </a:rPr>
              <a:t>на основании рекомендаций ПМПК (в заключении определяется вид АООП)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Рисунок 21"/>
          <p:cNvPicPr/>
          <p:nvPr/>
        </p:nvPicPr>
        <p:blipFill>
          <a:blip r:embed="rId2"/>
          <a:stretch/>
        </p:blipFill>
        <p:spPr>
          <a:xfrm>
            <a:off x="11432880" y="-76320"/>
            <a:ext cx="75852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Овал 20"/>
          <p:cNvSpPr/>
          <p:nvPr/>
        </p:nvSpPr>
        <p:spPr>
          <a:xfrm>
            <a:off x="7186320" y="1842840"/>
            <a:ext cx="3961800" cy="2818800"/>
          </a:xfrm>
          <a:prstGeom prst="ellipse">
            <a:avLst/>
          </a:prstGeom>
          <a:noFill/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1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anchor="ctr">
            <a:noAutofit/>
          </a:bodyPr>
          <a:lstStyle/>
          <a:p>
            <a:pPr algn="r">
              <a:lnSpc>
                <a:spcPct val="100000"/>
              </a:lnSpc>
            </a:pPr>
            <a:fld id="{943345AA-6EA0-4B2A-9A25-859E32BAAFC8}" type="slidenum">
              <a:rPr lang="ru-RU" sz="1600" b="0" strike="noStrike" spc="-1">
                <a:solidFill>
                  <a:srgbClr val="898989"/>
                </a:solidFill>
                <a:latin typeface="Calibri"/>
                <a:ea typeface="DejaVu Sans"/>
              </a:rPr>
              <a:t>4</a:t>
            </a:fld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3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4" name="Прямоугольник 5"/>
          <p:cNvSpPr/>
          <p:nvPr/>
        </p:nvSpPr>
        <p:spPr>
          <a:xfrm>
            <a:off x="527400" y="1414800"/>
            <a:ext cx="5567760" cy="4544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C00000"/>
                </a:solidFill>
                <a:latin typeface="Calibri"/>
                <a:ea typeface="DejaVu Sans"/>
              </a:rPr>
              <a:t>1 этап</a:t>
            </a:r>
            <a:r>
              <a:rPr lang="ru-RU" sz="2660" b="0" strike="noStrike" spc="-1">
                <a:solidFill>
                  <a:srgbClr val="C00000"/>
                </a:solidFill>
                <a:latin typeface="Calibri"/>
                <a:ea typeface="DejaVu Sans"/>
              </a:rPr>
              <a:t> – </a:t>
            </a:r>
            <a:r>
              <a:rPr lang="ru-RU" sz="2660" b="1" strike="noStrike" spc="-1">
                <a:solidFill>
                  <a:srgbClr val="C00000"/>
                </a:solidFill>
                <a:latin typeface="Calibri"/>
                <a:ea typeface="DejaVu Sans"/>
              </a:rPr>
              <a:t>1.04. - 30.06 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- для детей имеющих: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внеочередное право 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первоочередное право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преимущественное право;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- проживающих на закрепленной территории.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C00000"/>
                </a:solidFill>
                <a:latin typeface="Calibri"/>
                <a:ea typeface="DejaVu Sans"/>
              </a:rPr>
              <a:t>2 этап</a:t>
            </a:r>
            <a:r>
              <a:rPr lang="ru-RU" sz="2660" b="0" strike="noStrike" spc="-1">
                <a:solidFill>
                  <a:srgbClr val="C00000"/>
                </a:solidFill>
                <a:latin typeface="Calibri"/>
                <a:ea typeface="DejaVu Sans"/>
              </a:rPr>
              <a:t> – </a:t>
            </a:r>
            <a:r>
              <a:rPr lang="ru-RU" sz="2660" b="1" strike="noStrike" spc="-1">
                <a:solidFill>
                  <a:srgbClr val="C00000"/>
                </a:solidFill>
                <a:latin typeface="Calibri"/>
                <a:ea typeface="DejaVu Sans"/>
              </a:rPr>
              <a:t>6.07-5.09</a:t>
            </a:r>
            <a:r>
              <a:rPr lang="ru-RU" sz="2660" b="0" strike="noStrike" spc="-1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для детей: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660" b="0" strike="noStrike" spc="-1">
                <a:solidFill>
                  <a:srgbClr val="002060"/>
                </a:solidFill>
                <a:latin typeface="Calibri"/>
                <a:ea typeface="DejaVu Sans"/>
              </a:rPr>
              <a:t>- не проживающих на закрепленной территории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Прямоугольник 8"/>
          <p:cNvSpPr/>
          <p:nvPr/>
        </p:nvSpPr>
        <p:spPr>
          <a:xfrm>
            <a:off x="0" y="16920"/>
            <a:ext cx="6247800" cy="10000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СРОКИ ПРИЕМА ДОКУМЕНТОВ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Прямоугольник 10"/>
          <p:cNvSpPr/>
          <p:nvPr/>
        </p:nvSpPr>
        <p:spPr>
          <a:xfrm>
            <a:off x="6451560" y="6480"/>
            <a:ext cx="5673960" cy="10105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СПОСОБЫ ПОДАЧИ ЗАЯВЛЕНИЯ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137" name="Прямая соединительная линия 2"/>
          <p:cNvCxnSpPr/>
          <p:nvPr/>
        </p:nvCxnSpPr>
        <p:spPr>
          <a:xfrm>
            <a:off x="6324480" y="1226880"/>
            <a:ext cx="720" cy="494604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sp>
        <p:nvSpPr>
          <p:cNvPr id="138" name="object 33"/>
          <p:cNvSpPr/>
          <p:nvPr/>
        </p:nvSpPr>
        <p:spPr>
          <a:xfrm>
            <a:off x="6476400" y="1108800"/>
            <a:ext cx="3065400" cy="31716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720">
              <a:lnSpc>
                <a:spcPct val="100000"/>
              </a:lnSpc>
              <a:spcBef>
                <a:spcPts val="99"/>
              </a:spcBef>
            </a:pPr>
            <a:r>
              <a:rPr lang="ru-RU" sz="2000" b="1" strike="noStrike" spc="-1">
                <a:solidFill>
                  <a:srgbClr val="003366"/>
                </a:solidFill>
                <a:latin typeface="Arial"/>
                <a:ea typeface="DejaVu Sans"/>
              </a:rPr>
              <a:t>Для граждан РФ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9" name="Рисунок 6"/>
          <p:cNvPicPr/>
          <p:nvPr/>
        </p:nvPicPr>
        <p:blipFill>
          <a:blip r:embed="rId2"/>
          <a:stretch/>
        </p:blipFill>
        <p:spPr>
          <a:xfrm>
            <a:off x="7632360" y="1653840"/>
            <a:ext cx="2541600" cy="858960"/>
          </a:xfrm>
          <a:prstGeom prst="rect">
            <a:avLst/>
          </a:prstGeom>
          <a:ln w="0">
            <a:noFill/>
          </a:ln>
        </p:spPr>
      </p:pic>
      <p:sp>
        <p:nvSpPr>
          <p:cNvPr id="140" name="object 4"/>
          <p:cNvSpPr/>
          <p:nvPr/>
        </p:nvSpPr>
        <p:spPr>
          <a:xfrm>
            <a:off x="7868520" y="1810800"/>
            <a:ext cx="20286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1680" rIns="0" bIns="0" anchor="t">
            <a:spAutoFit/>
          </a:bodyPr>
          <a:lstStyle/>
          <a:p>
            <a:pPr marL="12600" algn="ctr">
              <a:lnSpc>
                <a:spcPct val="91000"/>
              </a:lnSpc>
              <a:spcBef>
                <a:spcPts val="252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Arial"/>
                <a:ea typeface="DejaVu Sans"/>
              </a:rPr>
              <a:t>электронной форме посредством ЕПГУ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object 17"/>
          <p:cNvSpPr/>
          <p:nvPr/>
        </p:nvSpPr>
        <p:spPr>
          <a:xfrm>
            <a:off x="6466320" y="3455280"/>
            <a:ext cx="2538720" cy="936720"/>
          </a:xfrm>
          <a:custGeom>
            <a:avLst/>
            <a:gdLst>
              <a:gd name="textAreaLeft" fmla="*/ 0 w 2538720"/>
              <a:gd name="textAreaRight" fmla="*/ 2539440 w 2538720"/>
              <a:gd name="textAreaTop" fmla="*/ 0 h 936720"/>
              <a:gd name="textAreaBottom" fmla="*/ 937440 h 936720"/>
            </a:gdLst>
            <a:ahLst/>
            <a:cxnLst/>
            <a:rect l="textAreaLeft" t="textAreaTop" r="textAreaRight" b="textAreaBottom"/>
            <a:pathLst>
              <a:path w="2539365" h="861060">
                <a:moveTo>
                  <a:pt x="2395473" y="0"/>
                </a:moveTo>
                <a:lnTo>
                  <a:pt x="143509" y="0"/>
                </a:lnTo>
                <a:lnTo>
                  <a:pt x="98153" y="7321"/>
                </a:lnTo>
                <a:lnTo>
                  <a:pt x="58759" y="27705"/>
                </a:lnTo>
                <a:lnTo>
                  <a:pt x="27692" y="58784"/>
                </a:lnTo>
                <a:lnTo>
                  <a:pt x="7317" y="98187"/>
                </a:lnTo>
                <a:lnTo>
                  <a:pt x="0" y="143548"/>
                </a:lnTo>
                <a:lnTo>
                  <a:pt x="0" y="717499"/>
                </a:lnTo>
                <a:lnTo>
                  <a:pt x="7317" y="762854"/>
                </a:lnTo>
                <a:lnTo>
                  <a:pt x="27692" y="802245"/>
                </a:lnTo>
                <a:lnTo>
                  <a:pt x="58759" y="833308"/>
                </a:lnTo>
                <a:lnTo>
                  <a:pt x="98153" y="853680"/>
                </a:lnTo>
                <a:lnTo>
                  <a:pt x="143509" y="860996"/>
                </a:lnTo>
                <a:lnTo>
                  <a:pt x="2395473" y="860996"/>
                </a:lnTo>
                <a:lnTo>
                  <a:pt x="2440830" y="853680"/>
                </a:lnTo>
                <a:lnTo>
                  <a:pt x="2480224" y="833308"/>
                </a:lnTo>
                <a:lnTo>
                  <a:pt x="2511291" y="802245"/>
                </a:lnTo>
                <a:lnTo>
                  <a:pt x="2531666" y="762854"/>
                </a:lnTo>
                <a:lnTo>
                  <a:pt x="2538984" y="717499"/>
                </a:lnTo>
                <a:lnTo>
                  <a:pt x="2538984" y="143548"/>
                </a:lnTo>
                <a:lnTo>
                  <a:pt x="2531666" y="98187"/>
                </a:lnTo>
                <a:lnTo>
                  <a:pt x="2511291" y="58784"/>
                </a:lnTo>
                <a:lnTo>
                  <a:pt x="2480224" y="27705"/>
                </a:lnTo>
                <a:lnTo>
                  <a:pt x="2440830" y="7321"/>
                </a:lnTo>
                <a:lnTo>
                  <a:pt x="2395473" y="0"/>
                </a:lnTo>
                <a:close/>
              </a:path>
            </a:pathLst>
          </a:cu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object 19"/>
          <p:cNvSpPr/>
          <p:nvPr/>
        </p:nvSpPr>
        <p:spPr>
          <a:xfrm>
            <a:off x="6362640" y="3642480"/>
            <a:ext cx="2538720" cy="38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8440" rIns="0" bIns="0" anchor="t">
            <a:spAutoFit/>
          </a:bodyPr>
          <a:lstStyle/>
          <a:p>
            <a:pPr marL="12600" algn="ctr">
              <a:lnSpc>
                <a:spcPct val="91000"/>
              </a:lnSpc>
              <a:spcBef>
                <a:spcPts val="224"/>
              </a:spcBef>
            </a:pPr>
            <a:r>
              <a:rPr lang="ru-RU" sz="1200" b="0" strike="noStrike" spc="-7">
                <a:solidFill>
                  <a:srgbClr val="FFFFFF"/>
                </a:solidFill>
                <a:latin typeface="Verdana"/>
                <a:ea typeface="DejaVu Sans"/>
              </a:rPr>
              <a:t>через операторов 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12600" algn="ctr">
              <a:lnSpc>
                <a:spcPct val="91000"/>
              </a:lnSpc>
              <a:spcBef>
                <a:spcPts val="224"/>
              </a:spcBef>
            </a:pPr>
            <a:r>
              <a:rPr lang="ru-RU" sz="1200" b="0" strike="noStrike" spc="-7">
                <a:solidFill>
                  <a:srgbClr val="FFFFFF"/>
                </a:solidFill>
                <a:latin typeface="Verdana"/>
                <a:ea typeface="DejaVu Sans"/>
              </a:rPr>
              <a:t>почтовой </a:t>
            </a:r>
            <a:r>
              <a:rPr lang="ru-RU" sz="1200" b="0" strike="noStrike" spc="-409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Verdana"/>
                <a:ea typeface="DejaVu Sans"/>
              </a:rPr>
              <a:t>связи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43" name="object 5"/>
          <p:cNvGrpSpPr/>
          <p:nvPr/>
        </p:nvGrpSpPr>
        <p:grpSpPr>
          <a:xfrm>
            <a:off x="9623160" y="2919600"/>
            <a:ext cx="2502360" cy="860400"/>
            <a:chOff x="9623160" y="2919600"/>
            <a:chExt cx="2502360" cy="860400"/>
          </a:xfrm>
        </p:grpSpPr>
        <p:sp>
          <p:nvSpPr>
            <p:cNvPr id="144" name="object 7"/>
            <p:cNvSpPr/>
            <p:nvPr/>
          </p:nvSpPr>
          <p:spPr>
            <a:xfrm>
              <a:off x="9623160" y="2919600"/>
              <a:ext cx="2502360" cy="860400"/>
            </a:xfrm>
            <a:custGeom>
              <a:avLst/>
              <a:gdLst>
                <a:gd name="textAreaLeft" fmla="*/ 0 w 2502360"/>
                <a:gd name="textAreaRight" fmla="*/ 2503080 w 2502360"/>
                <a:gd name="textAreaTop" fmla="*/ 0 h 860400"/>
                <a:gd name="textAreaBottom" fmla="*/ 861120 h 860400"/>
              </a:gdLst>
              <a:ahLst/>
              <a:cxnLst/>
              <a:rect l="textAreaLeft" t="textAreaTop" r="textAreaRight" b="textAreaBottom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45" name="object 8"/>
            <p:cNvSpPr/>
            <p:nvPr/>
          </p:nvSpPr>
          <p:spPr>
            <a:xfrm>
              <a:off x="9623160" y="2919600"/>
              <a:ext cx="2502360" cy="860400"/>
            </a:xfrm>
            <a:custGeom>
              <a:avLst/>
              <a:gdLst>
                <a:gd name="textAreaLeft" fmla="*/ 0 w 2502360"/>
                <a:gd name="textAreaRight" fmla="*/ 2503080 w 2502360"/>
                <a:gd name="textAreaTop" fmla="*/ 0 h 860400"/>
                <a:gd name="textAreaBottom" fmla="*/ 861120 h 860400"/>
              </a:gdLst>
              <a:ahLst/>
              <a:cxnLst/>
              <a:rect l="textAreaLeft" t="textAreaTop" r="textAreaRight" b="textAreaBottom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46" name="object 9"/>
          <p:cNvSpPr/>
          <p:nvPr/>
        </p:nvSpPr>
        <p:spPr>
          <a:xfrm>
            <a:off x="10048680" y="3083400"/>
            <a:ext cx="1651680" cy="61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ctr">
              <a:lnSpc>
                <a:spcPts val="1610"/>
              </a:lnSpc>
              <a:spcBef>
                <a:spcPts val="99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Verdana"/>
                <a:ea typeface="DejaVu Sans"/>
              </a:rPr>
              <a:t>лично</a:t>
            </a:r>
            <a:r>
              <a:rPr lang="ru-RU" sz="1400" b="0" strike="noStrike" spc="-72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1400" b="0" strike="noStrike" spc="-1">
                <a:solidFill>
                  <a:srgbClr val="FFFFFF"/>
                </a:solidFill>
                <a:latin typeface="Verdana"/>
                <a:ea typeface="DejaVu Sans"/>
              </a:rPr>
              <a:t>в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12600" algn="ctr">
              <a:lnSpc>
                <a:spcPts val="1519"/>
              </a:lnSpc>
              <a:spcBef>
                <a:spcPts val="116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обра</a:t>
            </a:r>
            <a:r>
              <a:rPr lang="ru-RU" sz="1400" b="0" strike="noStrike" spc="-7">
                <a:solidFill>
                  <a:srgbClr val="FFFFFF"/>
                </a:solidFill>
                <a:latin typeface="Verdana"/>
                <a:ea typeface="DejaVu Sans"/>
              </a:rPr>
              <a:t>з</a:t>
            </a:r>
            <a:r>
              <a:rPr lang="ru-RU" sz="140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ователь</a:t>
            </a:r>
            <a:r>
              <a:rPr lang="ru-RU" sz="1400" b="0" strike="noStrike" spc="-12">
                <a:solidFill>
                  <a:srgbClr val="FFFFFF"/>
                </a:solidFill>
                <a:latin typeface="Verdana"/>
                <a:ea typeface="DejaVu Sans"/>
              </a:rPr>
              <a:t>н</a:t>
            </a:r>
            <a:r>
              <a:rPr lang="ru-RU" sz="1400" b="0" strike="noStrike" spc="-1">
                <a:solidFill>
                  <a:srgbClr val="FFFFFF"/>
                </a:solidFill>
                <a:latin typeface="Verdana"/>
                <a:ea typeface="DejaVu Sans"/>
              </a:rPr>
              <a:t>ую  организацию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object 33"/>
          <p:cNvSpPr/>
          <p:nvPr/>
        </p:nvSpPr>
        <p:spPr>
          <a:xfrm>
            <a:off x="7368120" y="5706720"/>
            <a:ext cx="4061160" cy="92160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720" algn="ctr">
              <a:lnSpc>
                <a:spcPct val="100000"/>
              </a:lnSpc>
              <a:spcBef>
                <a:spcPts val="99"/>
              </a:spcBef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720" algn="ctr">
              <a:lnSpc>
                <a:spcPct val="100000"/>
              </a:lnSpc>
              <a:spcBef>
                <a:spcPts val="99"/>
              </a:spcBef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Все</a:t>
            </a:r>
            <a:r>
              <a:rPr lang="ru-RU" sz="2000" b="1" strike="noStrike" spc="-52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2000" b="1" strike="noStrike" spc="-7">
                <a:solidFill>
                  <a:srgbClr val="C00000"/>
                </a:solidFill>
                <a:latin typeface="Arial"/>
                <a:ea typeface="DejaVu Sans"/>
              </a:rPr>
              <a:t>способы равнозначны!!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720" algn="ctr">
              <a:lnSpc>
                <a:spcPct val="100000"/>
              </a:lnSpc>
              <a:spcBef>
                <a:spcPts val="99"/>
              </a:spcBef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Рисунок 21"/>
          <p:cNvPicPr/>
          <p:nvPr/>
        </p:nvPicPr>
        <p:blipFill>
          <a:blip r:embed="rId3"/>
          <a:stretch/>
        </p:blipFill>
        <p:spPr>
          <a:xfrm>
            <a:off x="11430000" y="0"/>
            <a:ext cx="758520" cy="761400"/>
          </a:xfrm>
          <a:prstGeom prst="rect">
            <a:avLst/>
          </a:prstGeom>
          <a:ln w="0">
            <a:noFill/>
          </a:ln>
        </p:spPr>
      </p:pic>
      <p:sp>
        <p:nvSpPr>
          <p:cNvPr id="149" name="object 33"/>
          <p:cNvSpPr/>
          <p:nvPr/>
        </p:nvSpPr>
        <p:spPr>
          <a:xfrm>
            <a:off x="8610480" y="4978080"/>
            <a:ext cx="3515040" cy="31716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720">
              <a:lnSpc>
                <a:spcPct val="100000"/>
              </a:lnSpc>
              <a:spcBef>
                <a:spcPts val="99"/>
              </a:spcBef>
            </a:pPr>
            <a:r>
              <a:rPr lang="ru-RU" sz="2000" b="1" strike="noStrike" spc="-1">
                <a:solidFill>
                  <a:srgbClr val="003366"/>
                </a:solidFill>
                <a:latin typeface="Arial"/>
                <a:ea typeface="DejaVu Sans"/>
              </a:rPr>
              <a:t>Для  иностранных граждан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0" name="Прямая со стрелкой 7"/>
          <p:cNvCxnSpPr/>
          <p:nvPr/>
        </p:nvCxnSpPr>
        <p:spPr>
          <a:xfrm>
            <a:off x="8381880" y="4392360"/>
            <a:ext cx="1793160" cy="561240"/>
          </a:xfrm>
          <a:prstGeom prst="straightConnector1">
            <a:avLst/>
          </a:prstGeom>
          <a:ln w="19050">
            <a:solidFill>
              <a:srgbClr val="C00000"/>
            </a:solidFill>
            <a:round/>
            <a:tailEnd type="triangle" w="med" len="med"/>
          </a:ln>
        </p:spPr>
      </p:cxnSp>
      <p:cxnSp>
        <p:nvCxnSpPr>
          <p:cNvPr id="151" name="Прямая со стрелкой 24"/>
          <p:cNvCxnSpPr/>
          <p:nvPr/>
        </p:nvCxnSpPr>
        <p:spPr>
          <a:xfrm>
            <a:off x="8762760" y="2438280"/>
            <a:ext cx="1447200" cy="2515320"/>
          </a:xfrm>
          <a:prstGeom prst="straightConnector1">
            <a:avLst/>
          </a:prstGeom>
          <a:ln w="19050">
            <a:solidFill>
              <a:srgbClr val="C00000"/>
            </a:solidFill>
            <a:round/>
            <a:tailEnd type="triangle" w="med" len="med"/>
          </a:ln>
        </p:spPr>
      </p:cxn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anchor="ctr">
            <a:noAutofit/>
          </a:bodyPr>
          <a:lstStyle/>
          <a:p>
            <a:pPr algn="r">
              <a:lnSpc>
                <a:spcPct val="100000"/>
              </a:lnSpc>
            </a:pPr>
            <a:fld id="{9A44CF7E-C041-4AC4-8610-6EC3037436C1}" type="slidenum">
              <a:rPr lang="ru-RU" sz="1600" b="0" strike="noStrike" spc="-1">
                <a:solidFill>
                  <a:srgbClr val="898989"/>
                </a:solidFill>
                <a:latin typeface="Calibri"/>
                <a:ea typeface="DejaVu Sans"/>
              </a:rPr>
              <a:t>5</a:t>
            </a:fld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Скругленный прямоугольник 6"/>
          <p:cNvSpPr/>
          <p:nvPr/>
        </p:nvSpPr>
        <p:spPr>
          <a:xfrm>
            <a:off x="594360" y="887400"/>
            <a:ext cx="3389400" cy="1241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66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Во внеочередном порядке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Скругленный прямоугольник 9"/>
          <p:cNvSpPr/>
          <p:nvPr/>
        </p:nvSpPr>
        <p:spPr>
          <a:xfrm>
            <a:off x="4538160" y="910440"/>
            <a:ext cx="3551760" cy="12434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66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Преимущественное право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Скругленный прямоугольник 10"/>
          <p:cNvSpPr/>
          <p:nvPr/>
        </p:nvSpPr>
        <p:spPr>
          <a:xfrm>
            <a:off x="8574480" y="951840"/>
            <a:ext cx="3180960" cy="12020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66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В</a:t>
            </a:r>
            <a:r>
              <a:rPr lang="ru-RU" sz="2660" b="0" strike="noStrike" spc="-1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lang="ru-RU" sz="266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первоочередном порядке</a:t>
            </a:r>
            <a:endParaRPr lang="ru-RU" sz="266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Скругленный прямоугольник 7"/>
          <p:cNvSpPr/>
          <p:nvPr/>
        </p:nvSpPr>
        <p:spPr>
          <a:xfrm>
            <a:off x="482400" y="2729520"/>
            <a:ext cx="3612600" cy="4092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П.9</a:t>
            </a:r>
            <a:r>
              <a:rPr lang="ru-RU" sz="134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 </a:t>
            </a: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образовательные организации, </a:t>
            </a:r>
            <a:r>
              <a:rPr lang="ru-RU" sz="1340" b="1" u="sng" strike="noStrike" spc="-1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имеющие интернат</a:t>
            </a: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детям работникам прокуратуры</a:t>
            </a: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детям судей</a:t>
            </a: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 сотрудников следственного комитета</a:t>
            </a: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34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П.9.1 </a:t>
            </a:r>
            <a:r>
              <a:rPr lang="ru-RU" sz="1340" b="1" u="sng" strike="noStrike" spc="-1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Детям военнослужащих</a:t>
            </a:r>
            <a:r>
              <a:rPr lang="ru-RU" sz="134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 </a:t>
            </a: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 детям граждан, пребывавших в добровольческих формированиях, </a:t>
            </a:r>
            <a:r>
              <a:rPr lang="ru-RU" sz="1340" b="1" u="sng" strike="noStrike" spc="-1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погибших</a:t>
            </a: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(умерших) при выполнении задач </a:t>
            </a:r>
            <a:r>
              <a:rPr lang="ru-RU" sz="1340" b="1" u="sng" strike="noStrike" spc="-1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в СВО </a:t>
            </a: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либо позднее указанного периода, но вследствие увечья (ранения, травмы, контузии) или заболевания, полученных при выполнении задач в ходе проведения СВО, в том числе усыновленным (удочеренным) или находящимся под опекой или попечительством в семье, включая приемную семью и патронатную семью.</a:t>
            </a:r>
            <a:r>
              <a:rPr lang="ru-RU" sz="1340" b="0" strike="noStrike" spc="-1">
                <a:solidFill>
                  <a:schemeClr val="lt1"/>
                </a:solidFill>
                <a:latin typeface="Calibri"/>
                <a:ea typeface="DejaVu Sans"/>
              </a:rPr>
              <a:t> </a:t>
            </a:r>
            <a:r>
              <a:rPr lang="ru-RU" sz="134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 месту жительства их семей</a:t>
            </a: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13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1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Скругленный прямоугольник 12"/>
          <p:cNvSpPr/>
          <p:nvPr/>
        </p:nvSpPr>
        <p:spPr>
          <a:xfrm>
            <a:off x="4538160" y="2763720"/>
            <a:ext cx="3647520" cy="4067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П.12</a:t>
            </a:r>
            <a:r>
              <a:rPr lang="ru-RU" sz="12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 Порядка: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детям, в те образовательные организации, в которых обучаются их </a:t>
            </a:r>
            <a:r>
              <a:rPr lang="ru-RU" sz="18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полнородные и неполнородные братья и (или)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сестры, 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Calibri"/>
              </a:rPr>
              <a:t>)</a:t>
            </a:r>
            <a:r>
              <a:rPr lang="ru-RU" sz="2130" b="0" i="1" strike="noStrike" spc="-1">
                <a:solidFill>
                  <a:srgbClr val="000000"/>
                </a:solidFill>
                <a:latin typeface="Times New Roman"/>
                <a:ea typeface="Calibri"/>
              </a:rPr>
              <a:t>. </a:t>
            </a:r>
            <a:endParaRPr lang="ru-RU" sz="213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1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Скругленный прямоугольник 13"/>
          <p:cNvSpPr/>
          <p:nvPr/>
        </p:nvSpPr>
        <p:spPr>
          <a:xfrm>
            <a:off x="8428320" y="2754360"/>
            <a:ext cx="3473280" cy="4067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П.10 Порядка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 военнослужащих </a:t>
            </a:r>
            <a:r>
              <a:rPr lang="ru-RU" sz="134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(внимание мобилизованные в СВО</a:t>
            </a:r>
            <a:r>
              <a:rPr lang="ru-RU" sz="1340" b="0" strike="noStrike" spc="-1">
                <a:solidFill>
                  <a:schemeClr val="lt1"/>
                </a:solidFill>
                <a:latin typeface="Calibri"/>
                <a:ea typeface="DejaVu Sans"/>
              </a:rPr>
              <a:t>, </a:t>
            </a:r>
            <a:r>
              <a:rPr lang="ru-RU" sz="134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том числе усыновленным (удочеренным) или находящимся под опекой или попечительством в семье, включая приемную семью и патронатную семью)</a:t>
            </a:r>
            <a:r>
              <a:rPr lang="ru-RU" sz="1340" b="0" strike="noStrike" spc="-1">
                <a:solidFill>
                  <a:schemeClr val="lt1"/>
                </a:solidFill>
                <a:latin typeface="Times New Roman"/>
                <a:ea typeface="DejaVu Sans"/>
              </a:rPr>
              <a:t> </a:t>
            </a:r>
            <a:endParaRPr lang="ru-RU" sz="134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 сотрудников полиции</a:t>
            </a:r>
            <a:r>
              <a:rPr lang="en-US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УФСИН, таможенных органов, пожарной службы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 месту жительства их семей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3300"/>
                </a:solidFill>
                <a:latin typeface="Times New Roman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Стрелка вниз 8"/>
          <p:cNvSpPr/>
          <p:nvPr/>
        </p:nvSpPr>
        <p:spPr>
          <a:xfrm>
            <a:off x="1752480" y="2203200"/>
            <a:ext cx="645480" cy="45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62" name="Стрелка вниз 15"/>
          <p:cNvSpPr/>
          <p:nvPr/>
        </p:nvSpPr>
        <p:spPr>
          <a:xfrm>
            <a:off x="5991480" y="2248560"/>
            <a:ext cx="645480" cy="45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63" name="Стрелка вниз 16"/>
          <p:cNvSpPr/>
          <p:nvPr/>
        </p:nvSpPr>
        <p:spPr>
          <a:xfrm>
            <a:off x="9818640" y="2277000"/>
            <a:ext cx="645480" cy="45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64" name="Прямоугольник 18"/>
          <p:cNvSpPr/>
          <p:nvPr/>
        </p:nvSpPr>
        <p:spPr>
          <a:xfrm>
            <a:off x="0" y="-21600"/>
            <a:ext cx="12191400" cy="783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МЕСТА В ОО ПРЕДОСТАВЛЯЮТСЯ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65" name="Рисунок 21"/>
          <p:cNvPicPr/>
          <p:nvPr/>
        </p:nvPicPr>
        <p:blipFill>
          <a:blip r:embed="rId2"/>
          <a:stretch/>
        </p:blipFill>
        <p:spPr>
          <a:xfrm>
            <a:off x="11506320" y="-28800"/>
            <a:ext cx="685080" cy="713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anchor="ctr">
            <a:noAutofit/>
          </a:bodyPr>
          <a:lstStyle/>
          <a:p>
            <a:pPr algn="r">
              <a:lnSpc>
                <a:spcPct val="100000"/>
              </a:lnSpc>
            </a:pPr>
            <a:fld id="{4F753DE0-0F05-4DFD-AEE5-1ED37F1C59C4}" type="slidenum">
              <a:rPr lang="ru-RU" sz="1600" b="0" strike="noStrike" spc="-1">
                <a:solidFill>
                  <a:srgbClr val="898989"/>
                </a:solidFill>
                <a:latin typeface="Calibri"/>
                <a:ea typeface="DejaVu Sans"/>
              </a:rPr>
              <a:t>6</a:t>
            </a:fld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8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Прямоугольник 8"/>
          <p:cNvSpPr/>
          <p:nvPr/>
        </p:nvSpPr>
        <p:spPr>
          <a:xfrm>
            <a:off x="0" y="-76320"/>
            <a:ext cx="12191400" cy="769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ПЕРЕЧЕНЬ ДОКУМЕНТОВ ДЛЯ ПРИЕМА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object 4"/>
          <p:cNvSpPr/>
          <p:nvPr/>
        </p:nvSpPr>
        <p:spPr>
          <a:xfrm>
            <a:off x="4848840" y="1560600"/>
            <a:ext cx="20286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1680" rIns="0" bIns="0" anchor="t">
            <a:spAutoFit/>
          </a:bodyPr>
          <a:lstStyle/>
          <a:p>
            <a:pPr marL="12600" algn="ctr">
              <a:lnSpc>
                <a:spcPct val="91000"/>
              </a:lnSpc>
              <a:spcBef>
                <a:spcPts val="252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Arial"/>
                <a:ea typeface="DejaVu Sans"/>
              </a:rPr>
              <a:t>электронной форме посредством ЕПГУ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object 4"/>
          <p:cNvSpPr/>
          <p:nvPr/>
        </p:nvSpPr>
        <p:spPr>
          <a:xfrm>
            <a:off x="0" y="674280"/>
            <a:ext cx="12185280" cy="494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265320">
              <a:lnSpc>
                <a:spcPct val="100000"/>
              </a:lnSpc>
            </a:pP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Для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зачисления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в</a:t>
            </a:r>
            <a:r>
              <a:rPr lang="ru-RU" sz="1600" b="1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первый</a:t>
            </a:r>
            <a:r>
              <a:rPr lang="ru-RU" sz="1600" b="1" strike="noStrike" spc="-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класс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образовательной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организации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на следующий</a:t>
            </a:r>
            <a:r>
              <a:rPr lang="ru-RU" sz="1600" b="1" strike="noStrike" spc="2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учебный</a:t>
            </a:r>
            <a:r>
              <a:rPr lang="ru-RU" sz="1600" b="1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год</a:t>
            </a:r>
            <a:r>
              <a:rPr lang="ru-RU" sz="1600" b="1" strike="noStrike" spc="-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заявителем представляются</a:t>
            </a:r>
            <a:r>
              <a:rPr lang="ru-RU" sz="1600" b="1" strike="noStrike" spc="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копии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следующих</a:t>
            </a:r>
            <a:r>
              <a:rPr lang="ru-RU" sz="1600" b="1" strike="noStrike" spc="2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документов (</a:t>
            </a:r>
            <a:r>
              <a:rPr lang="ru-RU" sz="1600" b="1" i="1" strike="noStrike" spc="-7">
                <a:solidFill>
                  <a:srgbClr val="001F5F"/>
                </a:solidFill>
                <a:latin typeface="Calibri"/>
                <a:ea typeface="DejaVu Sans"/>
              </a:rPr>
              <a:t>п.26 Порядка 458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):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заявление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222A35"/>
                </a:solidFill>
                <a:latin typeface="Calibri"/>
                <a:ea typeface="DejaVu Sans"/>
              </a:rPr>
              <a:t>по</a:t>
            </a:r>
            <a:r>
              <a:rPr lang="ru-RU" sz="1600" b="0" strike="noStrike" spc="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222A35"/>
                </a:solidFill>
                <a:latin typeface="Calibri"/>
                <a:ea typeface="DejaVu Sans"/>
              </a:rPr>
              <a:t>форме, установленной образовательной организацией</a:t>
            </a:r>
            <a:r>
              <a:rPr lang="ru-RU" sz="1600" b="0" strike="noStrike" spc="-12">
                <a:solidFill>
                  <a:srgbClr val="222A35"/>
                </a:solidFill>
                <a:latin typeface="Calibri"/>
                <a:ea typeface="DejaVu Sans"/>
              </a:rPr>
              <a:t>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свидетельство</a:t>
            </a:r>
            <a:r>
              <a:rPr lang="ru-RU" sz="1600" b="1" strike="noStrike" spc="4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о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 рождении</a:t>
            </a:r>
            <a:r>
              <a:rPr lang="ru-RU" sz="1600" b="1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ребенка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28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документ</a:t>
            </a:r>
            <a:r>
              <a:rPr lang="ru-RU" sz="1600" b="1" strike="noStrike" spc="4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о</a:t>
            </a:r>
            <a:r>
              <a:rPr lang="ru-RU" sz="1600" b="1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регистрации</a:t>
            </a:r>
            <a:r>
              <a:rPr lang="ru-RU" sz="1600" b="1" strike="noStrike" spc="60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ребенка</a:t>
            </a:r>
            <a:r>
              <a:rPr lang="ru-RU" sz="1600" b="1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по</a:t>
            </a:r>
            <a:r>
              <a:rPr lang="ru-RU" sz="1600" b="1" strike="noStrike" spc="-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месту</a:t>
            </a:r>
            <a:r>
              <a:rPr lang="ru-RU" sz="1600" b="1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жительства</a:t>
            </a:r>
            <a:r>
              <a:rPr lang="ru-RU" sz="1600" b="1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или</a:t>
            </a:r>
            <a:r>
              <a:rPr lang="ru-RU" sz="1600" b="1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по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месту</a:t>
            </a:r>
            <a:r>
              <a:rPr lang="ru-RU" sz="1600" b="1" strike="noStrike" spc="6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пребывания</a:t>
            </a:r>
            <a:r>
              <a:rPr lang="ru-RU" sz="1600" b="1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lang="ru-RU" sz="1600" b="0" strike="noStrike" spc="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закрепленной</a:t>
            </a:r>
            <a:r>
              <a:rPr lang="ru-RU" sz="1600" b="0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территории</a:t>
            </a:r>
            <a:r>
              <a:rPr lang="ru-RU" sz="1600" b="0" strike="noStrike" spc="6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или</a:t>
            </a:r>
            <a:r>
              <a:rPr lang="ru-RU" sz="1600" b="0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справка</a:t>
            </a:r>
            <a:r>
              <a:rPr lang="ru-RU" sz="1600" b="0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о </a:t>
            </a:r>
            <a:r>
              <a:rPr lang="ru-RU" sz="1600" b="0" strike="noStrike" spc="-440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приеме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документов</a:t>
            </a:r>
            <a:r>
              <a:rPr lang="ru-RU" sz="1600" b="0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для</a:t>
            </a:r>
            <a:r>
              <a:rPr lang="ru-RU" sz="1600" b="0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оформления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регистрации</a:t>
            </a:r>
            <a:r>
              <a:rPr lang="ru-RU" sz="1600" b="0" strike="noStrike" spc="5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по</a:t>
            </a:r>
            <a:r>
              <a:rPr lang="ru-RU" sz="1600" b="0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месту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жительства</a:t>
            </a:r>
            <a:r>
              <a:rPr lang="ru-RU" sz="1600" b="0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(в</a:t>
            </a:r>
            <a:r>
              <a:rPr lang="ru-RU" sz="1600" b="0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случае</a:t>
            </a:r>
            <a:r>
              <a:rPr lang="ru-RU" sz="1600" b="0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приема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lang="ru-RU" sz="1600" b="0" strike="noStrike" spc="-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обучение</a:t>
            </a:r>
            <a:r>
              <a:rPr lang="ru-RU" sz="1600" b="0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ребенка,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проживающего</a:t>
            </a:r>
            <a:r>
              <a:rPr lang="ru-RU" sz="1600" b="0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lang="ru-RU" sz="1600" b="0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закрепленной</a:t>
            </a:r>
            <a:r>
              <a:rPr lang="ru-RU" sz="1600" b="0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территории);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документ,</a:t>
            </a:r>
            <a:r>
              <a:rPr lang="ru-RU" sz="1600" b="1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подтверждающий</a:t>
            </a:r>
            <a:r>
              <a:rPr lang="ru-RU" sz="1600" b="1" strike="noStrike" spc="60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право</a:t>
            </a:r>
            <a:r>
              <a:rPr lang="ru-RU" sz="1600" b="1" strike="noStrike" spc="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внеочередного,</a:t>
            </a:r>
            <a:r>
              <a:rPr lang="ru-RU" sz="1600" b="1" strike="noStrike" spc="4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первоочередного</a:t>
            </a:r>
            <a:r>
              <a:rPr lang="ru-RU" sz="1600" b="1" strike="noStrike" spc="60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или</a:t>
            </a:r>
            <a:r>
              <a:rPr lang="ru-RU" sz="1600" b="1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преимущественного</a:t>
            </a:r>
            <a:r>
              <a:rPr lang="ru-RU" sz="1600" b="1" strike="noStrike" spc="60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приема</a:t>
            </a:r>
            <a:r>
              <a:rPr lang="ru-RU" sz="1600" b="1" strike="noStrike" spc="2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lang="ru-RU" sz="1600" b="0" strike="noStrike" spc="-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обучение</a:t>
            </a:r>
            <a:r>
              <a:rPr lang="ru-RU" sz="1600" b="0" strike="noStrike" spc="4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в государственные</a:t>
            </a:r>
            <a:r>
              <a:rPr lang="ru-RU" sz="1600" b="0" strike="noStrike" spc="4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образовательные</a:t>
            </a:r>
            <a:r>
              <a:rPr lang="ru-RU" sz="1600" b="0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организации</a:t>
            </a:r>
            <a:r>
              <a:rPr lang="ru-RU" sz="1600" b="0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(справку</a:t>
            </a:r>
            <a:r>
              <a:rPr lang="ru-RU" sz="1600" b="0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с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места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работы</a:t>
            </a:r>
            <a:r>
              <a:rPr lang="ru-RU" sz="1600" b="0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родителя(ей)</a:t>
            </a:r>
            <a:r>
              <a:rPr lang="ru-RU" sz="1600" b="0" strike="noStrike" spc="6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">
                <a:solidFill>
                  <a:srgbClr val="001F5F"/>
                </a:solidFill>
                <a:latin typeface="Calibri"/>
                <a:ea typeface="DejaVu Sans"/>
              </a:rPr>
              <a:t>(законного(ых)</a:t>
            </a:r>
            <a:r>
              <a:rPr lang="ru-RU" sz="1600" b="0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представителя(ей) </a:t>
            </a:r>
            <a:r>
              <a:rPr lang="ru-RU" sz="1600" b="0" strike="noStrike" spc="-440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ребенка,</a:t>
            </a:r>
            <a:r>
              <a:rPr lang="ru-RU" sz="1600" b="0" strike="noStrike" spc="35">
                <a:solidFill>
                  <a:srgbClr val="001F5F"/>
                </a:solidFill>
                <a:latin typeface="Calibri"/>
                <a:ea typeface="DejaVu Sans"/>
              </a:rPr>
              <a:t> справку с военкомата,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справку</a:t>
            </a:r>
            <a:r>
              <a:rPr lang="ru-RU" sz="1600" b="0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уполномоченного</a:t>
            </a:r>
            <a:r>
              <a:rPr lang="ru-RU" sz="1600" b="0" strike="noStrike" spc="-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органа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и</a:t>
            </a:r>
            <a:r>
              <a:rPr lang="ru-RU" sz="1600" b="0" strike="noStrike" spc="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т.д.);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заключение</a:t>
            </a:r>
            <a:r>
              <a:rPr lang="ru-RU" sz="1600" b="1" strike="noStrike" spc="2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психолого-медико-педагогической</a:t>
            </a:r>
            <a:r>
              <a:rPr lang="ru-RU" sz="1600" b="1" strike="noStrike" spc="4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комиссии</a:t>
            </a:r>
            <a:r>
              <a:rPr lang="ru-RU" sz="1600" b="1" strike="noStrike" spc="3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C00000"/>
                </a:solidFill>
                <a:latin typeface="Calibri"/>
                <a:ea typeface="DejaVu Sans"/>
              </a:rPr>
              <a:t>(при</a:t>
            </a:r>
            <a:r>
              <a:rPr lang="ru-RU" sz="1600" b="0" strike="noStrike" spc="9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C00000"/>
                </a:solidFill>
                <a:latin typeface="Calibri"/>
                <a:ea typeface="DejaVu Sans"/>
              </a:rPr>
              <a:t>наличии)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28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разрешение</a:t>
            </a:r>
            <a:r>
              <a:rPr lang="ru-RU" sz="1600" b="1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о</a:t>
            </a:r>
            <a:r>
              <a:rPr lang="ru-RU" sz="1600" b="1" strike="noStrike" spc="7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приеме</a:t>
            </a:r>
            <a:r>
              <a:rPr lang="ru-RU" sz="1600" b="1" strike="noStrike" spc="26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в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первый</a:t>
            </a:r>
            <a:r>
              <a:rPr lang="ru-RU" sz="1600" b="1" strike="noStrike" spc="4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класс</a:t>
            </a:r>
            <a:r>
              <a:rPr lang="ru-RU" sz="1600" b="1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7">
                <a:solidFill>
                  <a:srgbClr val="001F5F"/>
                </a:solidFill>
                <a:latin typeface="Calibri"/>
                <a:ea typeface="DejaVu Sans"/>
              </a:rPr>
              <a:t>образовательной</a:t>
            </a:r>
            <a:r>
              <a:rPr lang="ru-RU" sz="1600" b="0" strike="noStrike" spc="2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организации</a:t>
            </a:r>
            <a:r>
              <a:rPr lang="ru-RU" sz="1600" b="0" strike="noStrike" spc="1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0" strike="noStrike" spc="-12">
                <a:solidFill>
                  <a:srgbClr val="001F5F"/>
                </a:solidFill>
                <a:latin typeface="Calibri"/>
                <a:ea typeface="DejaVu Sans"/>
              </a:rPr>
              <a:t>ребенка</a:t>
            </a:r>
            <a:r>
              <a:rPr lang="ru-RU" sz="1600" b="0" strike="noStrike" spc="7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до</a:t>
            </a:r>
            <a:r>
              <a:rPr lang="ru-RU" sz="1600" b="1" strike="noStrike" spc="1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достижения</a:t>
            </a:r>
            <a:r>
              <a:rPr lang="ru-RU" sz="1600" b="1" strike="noStrike" spc="41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001F5F"/>
                </a:solidFill>
                <a:latin typeface="Calibri"/>
                <a:ea typeface="DejaVu Sans"/>
              </a:rPr>
              <a:t>им</a:t>
            </a:r>
            <a:r>
              <a:rPr lang="ru-RU" sz="1600" b="1" strike="noStrike" spc="1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возраста</a:t>
            </a:r>
            <a:r>
              <a:rPr lang="ru-RU" sz="1600" b="1" strike="noStrike" spc="15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C00000"/>
                </a:solidFill>
                <a:latin typeface="Calibri"/>
                <a:ea typeface="DejaVu Sans"/>
              </a:rPr>
              <a:t>шести</a:t>
            </a:r>
            <a:r>
              <a:rPr lang="ru-RU" sz="1600" b="1" strike="noStrike" spc="15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C00000"/>
                </a:solidFill>
                <a:latin typeface="Calibri"/>
                <a:ea typeface="DejaVu Sans"/>
              </a:rPr>
              <a:t>лет</a:t>
            </a:r>
            <a:r>
              <a:rPr lang="ru-RU" sz="1600" b="1" strike="noStrike" spc="29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C00000"/>
                </a:solidFill>
                <a:latin typeface="Calibri"/>
                <a:ea typeface="DejaVu Sans"/>
              </a:rPr>
              <a:t>и</a:t>
            </a:r>
            <a:r>
              <a:rPr lang="ru-RU" sz="1600" b="1" strike="noStrike" spc="21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C00000"/>
                </a:solidFill>
                <a:latin typeface="Calibri"/>
                <a:ea typeface="DejaVu Sans"/>
              </a:rPr>
              <a:t>шести </a:t>
            </a:r>
            <a:r>
              <a:rPr lang="ru-RU" sz="1600" b="1" strike="noStrike" spc="-446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001F5F"/>
                </a:solidFill>
                <a:latin typeface="Calibri"/>
                <a:ea typeface="DejaVu Sans"/>
              </a:rPr>
              <a:t>месяцев</a:t>
            </a:r>
            <a:r>
              <a:rPr lang="ru-RU" sz="1600" b="1" strike="noStrike" spc="9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222A35"/>
                </a:solidFill>
                <a:latin typeface="Calibri"/>
                <a:ea typeface="DejaVu Sans"/>
              </a:rPr>
              <a:t>или</a:t>
            </a:r>
            <a:r>
              <a:rPr lang="ru-RU" sz="1600" b="1" strike="noStrike" spc="26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222A35"/>
                </a:solidFill>
                <a:latin typeface="Calibri"/>
                <a:ea typeface="DejaVu Sans"/>
              </a:rPr>
              <a:t>после</a:t>
            </a:r>
            <a:r>
              <a:rPr lang="ru-RU" sz="1600" b="1" strike="noStrike" spc="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222A35"/>
                </a:solidFill>
                <a:latin typeface="Calibri"/>
                <a:ea typeface="DejaVu Sans"/>
              </a:rPr>
              <a:t>достижения</a:t>
            </a:r>
            <a:r>
              <a:rPr lang="ru-RU" sz="1600" b="1" strike="noStrike" spc="4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222A35"/>
                </a:solidFill>
                <a:latin typeface="Calibri"/>
                <a:ea typeface="DejaVu Sans"/>
              </a:rPr>
              <a:t>им</a:t>
            </a:r>
            <a:r>
              <a:rPr lang="ru-RU" sz="1600" b="1" strike="noStrike" spc="7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222A35"/>
                </a:solidFill>
                <a:latin typeface="Calibri"/>
                <a:ea typeface="DejaVu Sans"/>
              </a:rPr>
              <a:t>возраста</a:t>
            </a:r>
            <a:r>
              <a:rPr lang="ru-RU" sz="1600" b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C00000"/>
                </a:solidFill>
                <a:latin typeface="Calibri"/>
                <a:ea typeface="DejaVu Sans"/>
              </a:rPr>
              <a:t>восьми</a:t>
            </a:r>
            <a:r>
              <a:rPr lang="ru-RU" sz="1600" b="1" strike="noStrike" spc="15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7">
                <a:solidFill>
                  <a:srgbClr val="C00000"/>
                </a:solidFill>
                <a:latin typeface="Calibri"/>
                <a:ea typeface="DejaVu Sans"/>
              </a:rPr>
              <a:t>лет</a:t>
            </a:r>
            <a:r>
              <a:rPr lang="ru-RU" sz="1600" b="1" strike="noStrike" spc="2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(при</a:t>
            </a:r>
            <a:r>
              <a:rPr lang="ru-RU" sz="1600" b="0" i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зачислении</a:t>
            </a:r>
            <a:r>
              <a:rPr lang="ru-RU" sz="1600" b="0" i="1" strike="noStrike" spc="46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ребенка</a:t>
            </a:r>
            <a:r>
              <a:rPr lang="ru-RU" sz="1600" b="0" i="1" strike="noStrike" spc="3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на</a:t>
            </a:r>
            <a:r>
              <a:rPr lang="ru-RU" sz="1600" b="0" i="1" strike="noStrike" spc="-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обучение</a:t>
            </a:r>
            <a:r>
              <a:rPr lang="ru-RU" sz="1600" b="0" i="1" strike="noStrike" spc="3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в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первый</a:t>
            </a:r>
            <a:r>
              <a:rPr lang="ru-RU" sz="1600" b="0" i="1" strike="noStrike" spc="26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класс</a:t>
            </a:r>
            <a:r>
              <a:rPr lang="ru-RU" sz="1600" b="0" i="1" strike="noStrike" spc="500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до</a:t>
            </a:r>
            <a:r>
              <a:rPr lang="ru-RU" sz="1600" b="0" i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достижения</a:t>
            </a:r>
            <a:r>
              <a:rPr lang="ru-RU" sz="1600" b="0" i="1" strike="noStrike" spc="2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им</a:t>
            </a:r>
            <a:r>
              <a:rPr lang="ru-RU" sz="1600" b="0" i="1" strike="noStrike" spc="1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возраста</a:t>
            </a:r>
            <a:r>
              <a:rPr lang="ru-RU" sz="1600" b="0" i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шести</a:t>
            </a:r>
            <a:r>
              <a:rPr lang="ru-RU" sz="1600" b="0" i="1" strike="noStrike" spc="1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лет</a:t>
            </a:r>
            <a:r>
              <a:rPr lang="ru-RU" sz="1600" b="0" i="1" strike="noStrike" spc="2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и</a:t>
            </a:r>
            <a:r>
              <a:rPr lang="ru-RU" sz="1600" b="0" i="1" strike="noStrike" spc="1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шести</a:t>
            </a:r>
            <a:r>
              <a:rPr lang="ru-RU" sz="1600" b="0" i="1" strike="noStrike" spc="1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месяцев</a:t>
            </a:r>
            <a:r>
              <a:rPr lang="ru-RU" sz="1600" b="0" i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или</a:t>
            </a:r>
            <a:r>
              <a:rPr lang="ru-RU" sz="1600" b="0" i="1" strike="noStrike" spc="26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после</a:t>
            </a:r>
            <a:r>
              <a:rPr lang="ru-RU" sz="1600" b="0" i="1" strike="noStrike" spc="1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достижения</a:t>
            </a:r>
            <a:r>
              <a:rPr lang="ru-RU" sz="1600" b="0" i="1" strike="noStrike" spc="3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12">
                <a:solidFill>
                  <a:srgbClr val="222A35"/>
                </a:solidFill>
                <a:latin typeface="Calibri"/>
                <a:ea typeface="DejaVu Sans"/>
              </a:rPr>
              <a:t>им</a:t>
            </a:r>
            <a:r>
              <a:rPr lang="ru-RU" sz="1600" b="0" i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возраста</a:t>
            </a:r>
            <a:r>
              <a:rPr lang="ru-RU" sz="1600" b="0" i="1" strike="noStrike" spc="9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-7">
                <a:solidFill>
                  <a:srgbClr val="222A35"/>
                </a:solidFill>
                <a:latin typeface="Calibri"/>
                <a:ea typeface="DejaVu Sans"/>
              </a:rPr>
              <a:t>восьми</a:t>
            </a:r>
            <a:r>
              <a:rPr lang="ru-RU" sz="1600" b="0" i="1" strike="noStrike" spc="15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lang="ru-RU" sz="1600" b="0" i="1" strike="noStrike" spc="7">
                <a:solidFill>
                  <a:srgbClr val="222A35"/>
                </a:solidFill>
                <a:latin typeface="Calibri"/>
                <a:ea typeface="DejaVu Sans"/>
              </a:rPr>
              <a:t>лет)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43884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438120" indent="-172800">
              <a:lnSpc>
                <a:spcPct val="100000"/>
              </a:lnSpc>
              <a:buClr>
                <a:srgbClr val="C00000"/>
              </a:buClr>
              <a:buFont typeface="Arial MT"/>
              <a:buChar char="•"/>
              <a:tabLst>
                <a:tab pos="438840" algn="l"/>
              </a:tabLst>
            </a:pPr>
            <a:r>
              <a:rPr lang="ru-RU" sz="1600" b="1" strike="noStrike" spc="7">
                <a:solidFill>
                  <a:srgbClr val="C00000"/>
                </a:solidFill>
                <a:latin typeface="Calibri"/>
                <a:ea typeface="DejaVu Sans"/>
              </a:rPr>
              <a:t>Для иностранных граждан и лиц без гражданства дополнительные документы указанные в п.26.1!!!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Рисунок 21"/>
          <p:cNvPicPr/>
          <p:nvPr/>
        </p:nvPicPr>
        <p:blipFill>
          <a:blip r:embed="rId2"/>
          <a:stretch/>
        </p:blipFill>
        <p:spPr>
          <a:xfrm>
            <a:off x="11426760" y="-67680"/>
            <a:ext cx="75852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anchor="ctr">
            <a:noAutofit/>
          </a:bodyPr>
          <a:lstStyle/>
          <a:p>
            <a:pPr algn="r">
              <a:lnSpc>
                <a:spcPct val="100000"/>
              </a:lnSpc>
            </a:pPr>
            <a:fld id="{43226C75-E0DF-45C0-988B-23D07F705A62}" type="slidenum">
              <a:rPr lang="ru-RU" sz="1600" b="0" strike="noStrike" spc="-1">
                <a:solidFill>
                  <a:srgbClr val="898989"/>
                </a:solidFill>
                <a:latin typeface="Calibri"/>
                <a:ea typeface="DejaVu Sans"/>
              </a:rPr>
              <a:t>7</a:t>
            </a:fld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5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6" name="Прямоугольник 2"/>
          <p:cNvSpPr/>
          <p:nvPr/>
        </p:nvSpPr>
        <p:spPr>
          <a:xfrm>
            <a:off x="1103400" y="1412640"/>
            <a:ext cx="10560600" cy="29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Calibri"/>
                <a:ea typeface="DejaVu Sans"/>
              </a:rPr>
              <a:t>Преимущественное право: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8088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1" strike="noStrike" spc="-1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Calibri"/>
              </a:rPr>
              <a:t>Паспорт родителя (законного представителя).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5000"/>
              </a:lnSpc>
              <a:buClr>
                <a:srgbClr val="002060"/>
              </a:buClr>
              <a:buFont typeface="Symbol"/>
              <a:buChar char=""/>
            </a:pP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Calibri"/>
              </a:rPr>
              <a:t>Свидетельства рождения детей </a:t>
            </a:r>
            <a:r>
              <a:rPr lang="ru-RU" sz="1800" b="0" i="1" strike="noStrike" spc="-1">
                <a:solidFill>
                  <a:srgbClr val="002060"/>
                </a:solidFill>
                <a:latin typeface="Calibri"/>
                <a:ea typeface="Calibri"/>
              </a:rPr>
              <a:t>(полнородных и неполнородных братьев и сестер, усыновленных (удочеренных) или находящихся под опекой или попечительством в семье, включая приемные семьи).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Calibri"/>
                <a:ea typeface="Calibri"/>
              </a:rPr>
              <a:t>Внеочередное и первоочередное право: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8088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Calibri"/>
              </a:rPr>
              <a:t>Справка с места работы родителя (законного представителя).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8088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Calibri"/>
              </a:rPr>
              <a:t>Справка из военкомата для мобилизованных.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Прямоугольник 7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ПОДТВЕРЖДАЮЩИЕ ДОКУМЕНТЫ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78" name="Рисунок 21"/>
          <p:cNvPicPr/>
          <p:nvPr/>
        </p:nvPicPr>
        <p:blipFill>
          <a:blip r:embed="rId2"/>
          <a:stretch/>
        </p:blipFill>
        <p:spPr>
          <a:xfrm>
            <a:off x="11432880" y="-76320"/>
            <a:ext cx="75852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90737105-31DD-4B5A-A7DE-33DA61AA5B77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80" name="Объект 5"/>
          <p:cNvPicPr/>
          <p:nvPr/>
        </p:nvPicPr>
        <p:blipFill>
          <a:blip r:embed="rId2"/>
          <a:srcRect l="17756" t="3325" r="13474"/>
          <a:stretch/>
        </p:blipFill>
        <p:spPr>
          <a:xfrm>
            <a:off x="380880" y="1219320"/>
            <a:ext cx="8448120" cy="4029840"/>
          </a:xfrm>
          <a:prstGeom prst="rect">
            <a:avLst/>
          </a:prstGeom>
          <a:ln w="0">
            <a:noFill/>
          </a:ln>
        </p:spPr>
      </p:pic>
      <p:sp>
        <p:nvSpPr>
          <p:cNvPr id="181" name="Скругленный прямоугольник 8"/>
          <p:cNvSpPr/>
          <p:nvPr/>
        </p:nvSpPr>
        <p:spPr>
          <a:xfrm>
            <a:off x="4847760" y="5445360"/>
            <a:ext cx="7104240" cy="10555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Прямоугольник 5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ФОРМА СПРАВКИ ВОЕНКОМАТА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3" name="Рисунок 21"/>
          <p:cNvPicPr/>
          <p:nvPr/>
        </p:nvPicPr>
        <p:blipFill>
          <a:blip r:embed="rId3"/>
          <a:stretch/>
        </p:blipFill>
        <p:spPr>
          <a:xfrm>
            <a:off x="11432880" y="-76320"/>
            <a:ext cx="75852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anchor="ctr">
            <a:noAutofit/>
          </a:bodyPr>
          <a:lstStyle/>
          <a:p>
            <a:pPr algn="r">
              <a:lnSpc>
                <a:spcPct val="100000"/>
              </a:lnSpc>
            </a:pPr>
            <a:fld id="{0EC0C024-5EC6-4369-A16F-71AF7581BA32}" type="slidenum">
              <a:rPr lang="ru-RU" sz="1600" b="0" strike="noStrike" spc="-1">
                <a:solidFill>
                  <a:srgbClr val="898989"/>
                </a:solidFill>
                <a:latin typeface="Calibri"/>
                <a:ea typeface="DejaVu Sans"/>
              </a:rPr>
              <a:t>9</a:t>
            </a:fld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6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7" name="Прямоугольник 2"/>
          <p:cNvSpPr/>
          <p:nvPr/>
        </p:nvSpPr>
        <p:spPr>
          <a:xfrm>
            <a:off x="410760" y="1447920"/>
            <a:ext cx="11039040" cy="359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Calibri"/>
                <a:ea typeface="DejaVu Sans"/>
              </a:rPr>
              <a:t>1 этап</a:t>
            </a:r>
            <a:r>
              <a:rPr lang="ru-RU" sz="1800" b="0" strike="noStrike" spc="-1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- 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Зачисление оформляется приказом образовательного учреждения </a:t>
            </a:r>
            <a:r>
              <a:rPr lang="ru-RU" sz="1800" b="0" strike="noStrike" spc="-1">
                <a:solidFill>
                  <a:srgbClr val="C00000"/>
                </a:solidFill>
                <a:latin typeface="Calibri"/>
                <a:ea typeface="DejaVu Sans"/>
              </a:rPr>
              <a:t>в течение 3 рабочих дней 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после завершения приема документов (</a:t>
            </a:r>
            <a:r>
              <a:rPr lang="ru-RU" sz="1800" b="1" i="1" strike="noStrike" spc="-1">
                <a:solidFill>
                  <a:srgbClr val="002060"/>
                </a:solidFill>
                <a:latin typeface="Calibri"/>
                <a:ea typeface="DejaVu Sans"/>
              </a:rPr>
              <a:t>с 1 по 3 июля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).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Calibri"/>
                <a:ea typeface="DejaVu Sans"/>
              </a:rPr>
              <a:t>2 этап 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-  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Зачисление оформляется приказом образовательного учреждения </a:t>
            </a:r>
            <a:r>
              <a:rPr lang="ru-RU" sz="1800" b="0" strike="noStrike" spc="-1">
                <a:solidFill>
                  <a:srgbClr val="C00000"/>
                </a:solidFill>
                <a:latin typeface="Calibri"/>
                <a:ea typeface="DejaVu Sans"/>
              </a:rPr>
              <a:t>в течение 5 рабочих дней 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после подачи заявления и пакета документов.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070" b="1" strike="noStrike" spc="-1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 lang="ru-RU" sz="107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Calibri"/>
                <a:ea typeface="DejaVu Sans"/>
              </a:rPr>
              <a:t>!</a:t>
            </a:r>
            <a:r>
              <a:rPr lang="ru-RU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2060"/>
                </a:solidFill>
                <a:latin typeface="Calibri"/>
                <a:ea typeface="DejaVu Sans"/>
              </a:rPr>
              <a:t>Приказы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 о зачислении в первый класс размещаются </a:t>
            </a:r>
            <a:r>
              <a:rPr lang="ru-RU" sz="1800" b="1" strike="noStrike" spc="-1">
                <a:solidFill>
                  <a:srgbClr val="002060"/>
                </a:solidFill>
                <a:latin typeface="Calibri"/>
                <a:ea typeface="DejaVu Sans"/>
              </a:rPr>
              <a:t>на информационном стенде ОО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 в день их издания. </a:t>
            </a:r>
            <a:r>
              <a:rPr lang="ru-RU" sz="1800" b="0" strike="noStrike" spc="-1">
                <a:solidFill>
                  <a:srgbClr val="C00000"/>
                </a:solidFill>
                <a:latin typeface="Calibri"/>
                <a:ea typeface="DejaVu Sans"/>
              </a:rPr>
              <a:t>На сайте не размещаем!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07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Calibri"/>
                <a:ea typeface="DejaVu Sans"/>
              </a:rPr>
              <a:t>! </a:t>
            </a:r>
            <a:r>
              <a:rPr lang="ru-RU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Посещение детьми занятий по подготовке к школе не является преимущественным правом при зачислении в ОО.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0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Прямоугольник 7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660" b="1" strike="noStrike" spc="-1">
                <a:solidFill>
                  <a:srgbClr val="FFFFFF"/>
                </a:solidFill>
                <a:latin typeface="Calibri"/>
                <a:ea typeface="DejaVu Sans"/>
              </a:rPr>
              <a:t>СРОКИ ПРИНЯТИЯ РЕШЕНИЯ О ЗАЧИСЛЕНИИ</a:t>
            </a:r>
            <a:endParaRPr lang="ru-RU" sz="266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9" name="Рисунок 21"/>
          <p:cNvPicPr/>
          <p:nvPr/>
        </p:nvPicPr>
        <p:blipFill>
          <a:blip r:embed="rId2"/>
          <a:stretch/>
        </p:blipFill>
        <p:spPr>
          <a:xfrm>
            <a:off x="11450160" y="-76320"/>
            <a:ext cx="758520" cy="76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</TotalTime>
  <Words>695</Words>
  <Application>Microsoft Office PowerPoint</Application>
  <PresentationFormat>Произвольный</PresentationFormat>
  <Paragraphs>101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Гульнур Габдуллина</cp:lastModifiedBy>
  <cp:revision>90</cp:revision>
  <cp:lastPrinted>2025-03-18T05:26:41Z</cp:lastPrinted>
  <dcterms:created xsi:type="dcterms:W3CDTF">2025-03-17T06:45:18Z</dcterms:created>
  <dcterms:modified xsi:type="dcterms:W3CDTF">2025-03-28T06:58:03Z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esentationFormat">
    <vt:lpwstr>Широкоэкранный</vt:lpwstr>
  </property>
  <property fmtid="{D5CDD505-2E9C-101B-9397-08002B2CF9AE}" pid="6" name="Producer">
    <vt:lpwstr>Microsoft® PowerPoint® 2010</vt:lpwstr>
  </property>
  <property fmtid="{D5CDD505-2E9C-101B-9397-08002B2CF9AE}" pid="7" name="Slides">
    <vt:i4>16</vt:i4>
  </property>
</Properties>
</file>